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y="5143500" cx="9144000"/>
  <p:notesSz cx="6858000" cy="9144000"/>
  <p:embeddedFontLst>
    <p:embeddedFont>
      <p:font typeface="Raleway"/>
      <p:regular r:id="rId21"/>
      <p:bold r:id="rId22"/>
      <p:italic r:id="rId23"/>
      <p:boldItalic r:id="rId24"/>
    </p:embeddedFont>
    <p:embeddedFont>
      <p:font typeface="Montserrat"/>
      <p:regular r:id="rId25"/>
      <p:bold r:id="rId26"/>
      <p:italic r:id="rId27"/>
      <p:boldItalic r:id="rId28"/>
    </p:embeddedFont>
    <p:embeddedFont>
      <p:font typeface="Alegreya ExtraBold"/>
      <p:bold r:id="rId29"/>
      <p:boldItalic r:id="rId30"/>
    </p:embeddedFont>
    <p:embeddedFont>
      <p:font typeface="Alegreya Black"/>
      <p:bold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font" Target="fonts/Raleway-bold.fntdata"/><Relationship Id="rId21" Type="http://schemas.openxmlformats.org/officeDocument/2006/relationships/font" Target="fonts/Raleway-regular.fntdata"/><Relationship Id="rId24" Type="http://schemas.openxmlformats.org/officeDocument/2006/relationships/font" Target="fonts/Raleway-boldItalic.fntdata"/><Relationship Id="rId23" Type="http://schemas.openxmlformats.org/officeDocument/2006/relationships/font" Target="fonts/Raleway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Montserrat-bold.fntdata"/><Relationship Id="rId25" Type="http://schemas.openxmlformats.org/officeDocument/2006/relationships/font" Target="fonts/Montserrat-regular.fntdata"/><Relationship Id="rId28" Type="http://schemas.openxmlformats.org/officeDocument/2006/relationships/font" Target="fonts/Montserrat-boldItalic.fntdata"/><Relationship Id="rId27" Type="http://schemas.openxmlformats.org/officeDocument/2006/relationships/font" Target="fonts/Montserrat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AlegreyaExtraBold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AlegreyaBlack-bold.fntdata"/><Relationship Id="rId30" Type="http://schemas.openxmlformats.org/officeDocument/2006/relationships/font" Target="fonts/AlegreyaExtraBold-bold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32" Type="http://schemas.openxmlformats.org/officeDocument/2006/relationships/font" Target="fonts/AlegreyaBlack-bold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8c4a8d47e0_0_1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8c4a8d47e0_0_1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8c4a8d47e0_0_2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28c4a8d47e0_0_2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8c4a8d47e0_0_4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28c4a8d47e0_0_4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8c4a8d47e0_0_2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28c4a8d47e0_0_2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8c4a8d47e0_0_2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28c4a8d47e0_0_2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8c4a8d47e0_0_2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28c4a8d47e0_0_2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4dc3d3829a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24dc3d3829a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4dc3d3829a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4dc3d3829a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8c4a8d47e0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8c4a8d47e0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8c4a8d47e0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8c4a8d47e0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8c4a8d47e0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8c4a8d47e0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8c4a8d47e0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28c4a8d47e0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6abcabdea7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6abcabdea7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6037e1aabc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6037e1aabc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920cffefd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2920cffefd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100"/>
              <a:buFont typeface="Montserrat"/>
              <a:buNone/>
              <a:defRPr sz="41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" name="Google Shape;14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35963" y="4296813"/>
            <a:ext cx="3895725" cy="60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1"/>
          <p:cNvSpPr txBox="1"/>
          <p:nvPr>
            <p:ph hasCustomPrompt="1" type="title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1"/>
          <p:cNvSpPr txBox="1"/>
          <p:nvPr>
            <p:ph idx="1" type="body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4" name="Google Shape;54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Calibri"/>
              <a:buChar char="●"/>
              <a:defRPr sz="24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alibri"/>
              <a:buChar char="○"/>
              <a:defRPr sz="1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■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  <a:defRPr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  <a:defRPr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835869" y="4737994"/>
            <a:ext cx="1915808" cy="2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349" y="4661566"/>
            <a:ext cx="548700" cy="4354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6" name="Google Shape;36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9" name="Google Shape;39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2" name="Google Shape;42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3" name="Google Shape;43;p9"/>
          <p:cNvSpPr txBox="1"/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4" name="Google Shape;44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5" name="Google Shape;45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6" name="Google Shape;46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/>
        </p:txBody>
      </p:sp>
      <p:sp>
        <p:nvSpPr>
          <p:cNvPr id="49" name="Google Shape;49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l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4" Type="http://schemas.openxmlformats.org/officeDocument/2006/relationships/hyperlink" Target="http://www.youtube.com/watch?v=YUc5let2YMs" TargetMode="External"/><Relationship Id="rId5" Type="http://schemas.openxmlformats.org/officeDocument/2006/relationships/image" Target="../media/image10.jpg"/><Relationship Id="rId6" Type="http://schemas.openxmlformats.org/officeDocument/2006/relationships/hyperlink" Target="http://www.youtube.com/watch?v=mzm-Dm-FjpU" TargetMode="External"/><Relationship Id="rId7" Type="http://schemas.openxmlformats.org/officeDocument/2006/relationships/image" Target="../media/image1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Relationship Id="rId4" Type="http://schemas.openxmlformats.org/officeDocument/2006/relationships/hyperlink" Target="http://www.youtube.com/watch?v=1dMVKCKtCHs" TargetMode="External"/><Relationship Id="rId5" Type="http://schemas.openxmlformats.org/officeDocument/2006/relationships/image" Target="../media/image13.jpg"/><Relationship Id="rId6" Type="http://schemas.openxmlformats.org/officeDocument/2006/relationships/hyperlink" Target="http://www.youtube.com/watch?v=rCpJd2O-Fik" TargetMode="External"/><Relationship Id="rId7" Type="http://schemas.openxmlformats.org/officeDocument/2006/relationships/image" Target="../media/image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 txBox="1"/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12 Remix </a:t>
            </a:r>
            <a:endParaRPr/>
          </a:p>
        </p:txBody>
      </p:sp>
      <p:sp>
        <p:nvSpPr>
          <p:cNvPr id="62" name="Google Shape;62;p13"/>
          <p:cNvSpPr txBox="1"/>
          <p:nvPr>
            <p:ph idx="1" type="subTitle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Create your own project from Mission 12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2"/>
          <p:cNvSpPr txBox="1"/>
          <p:nvPr>
            <p:ph idx="1" type="body"/>
          </p:nvPr>
        </p:nvSpPr>
        <p:spPr>
          <a:xfrm>
            <a:off x="320250" y="42075"/>
            <a:ext cx="3687300" cy="187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>
                <a:solidFill>
                  <a:srgbClr val="CC0000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#3</a:t>
            </a:r>
            <a:endParaRPr sz="6200">
              <a:solidFill>
                <a:srgbClr val="CC0000"/>
              </a:solidFill>
              <a:latin typeface="Alegreya Black"/>
              <a:ea typeface="Alegreya Black"/>
              <a:cs typeface="Alegreya Black"/>
              <a:sym typeface="Alegreya Black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35" name="Google Shape;135;p22"/>
          <p:cNvSpPr txBox="1"/>
          <p:nvPr/>
        </p:nvSpPr>
        <p:spPr>
          <a:xfrm>
            <a:off x="453800" y="1121150"/>
            <a:ext cx="7809300" cy="27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Make a plan</a:t>
            </a:r>
            <a:endParaRPr b="1" sz="2400">
              <a:solidFill>
                <a:srgbClr val="CC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435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What variables or constants will you need? What values will they hold, or what will you use them for?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43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What if statements will you need for the program?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43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What buttons will you program, and what will each button do?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09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 sz="209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61435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Fill out the information in the Mission 12 Remix Log for </a:t>
            </a:r>
            <a:r>
              <a:rPr b="1" lang="en" sz="209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Step #3</a:t>
            </a:r>
            <a:endParaRPr sz="209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3"/>
          <p:cNvSpPr txBox="1"/>
          <p:nvPr>
            <p:ph idx="1" type="body"/>
          </p:nvPr>
        </p:nvSpPr>
        <p:spPr>
          <a:xfrm>
            <a:off x="328775" y="59150"/>
            <a:ext cx="3687300" cy="187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>
                <a:solidFill>
                  <a:srgbClr val="38761D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#4</a:t>
            </a:r>
            <a:endParaRPr sz="6200">
              <a:solidFill>
                <a:srgbClr val="38761D"/>
              </a:solidFill>
              <a:latin typeface="Alegreya Black"/>
              <a:ea typeface="Alegreya Black"/>
              <a:cs typeface="Alegreya Black"/>
              <a:sym typeface="Alegreya Black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41" name="Google Shape;141;p23"/>
          <p:cNvSpPr txBox="1"/>
          <p:nvPr/>
        </p:nvSpPr>
        <p:spPr>
          <a:xfrm>
            <a:off x="807850" y="1155350"/>
            <a:ext cx="7745700" cy="3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Code your project</a:t>
            </a:r>
            <a:endParaRPr b="1" sz="2400">
              <a:solidFill>
                <a:srgbClr val="38761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435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b="1" lang="en" sz="2091">
                <a:solidFill>
                  <a:srgbClr val="4EB748"/>
                </a:solidFill>
                <a:latin typeface="Calibri"/>
                <a:ea typeface="Calibri"/>
                <a:cs typeface="Calibri"/>
                <a:sym typeface="Calibri"/>
              </a:rPr>
              <a:t>IMPORTANT:</a:t>
            </a: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 In CodeSpace, go to the sandbox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43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Start with a new file and give it a descriptive name (</a:t>
            </a:r>
            <a:r>
              <a:rPr b="1"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Remix12</a:t>
            </a: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43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You can leave any program open, including </a:t>
            </a:r>
            <a:r>
              <a:rPr b="1"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NightLight</a:t>
            </a: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, and </a:t>
            </a: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use it as a guide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43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Import your modules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43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Create variables and constants as you go or when you see a need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43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Write your code, testing frequently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2" name="Google Shape;14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40750" y="1749650"/>
            <a:ext cx="476250" cy="400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4"/>
          <p:cNvSpPr txBox="1"/>
          <p:nvPr>
            <p:ph idx="1" type="body"/>
          </p:nvPr>
        </p:nvSpPr>
        <p:spPr>
          <a:xfrm>
            <a:off x="328775" y="0"/>
            <a:ext cx="3687300" cy="187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>
                <a:solidFill>
                  <a:srgbClr val="38761D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#4</a:t>
            </a:r>
            <a:endParaRPr sz="6200">
              <a:solidFill>
                <a:srgbClr val="38761D"/>
              </a:solidFill>
              <a:latin typeface="Alegreya Black"/>
              <a:ea typeface="Alegreya Black"/>
              <a:cs typeface="Alegreya Black"/>
              <a:sym typeface="Alegreya Black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48" name="Google Shape;148;p24"/>
          <p:cNvSpPr txBox="1"/>
          <p:nvPr/>
        </p:nvSpPr>
        <p:spPr>
          <a:xfrm>
            <a:off x="402525" y="1122275"/>
            <a:ext cx="8270700" cy="36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Stop and test frequently!</a:t>
            </a:r>
            <a:endParaRPr b="1" sz="2400">
              <a:solidFill>
                <a:srgbClr val="38761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435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Don’t try to write all the code at one time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43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Think about the steps: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435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○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Just get one thing to work, then move on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435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○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Step by step!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43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Mistakes happen, so find them early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43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Type just a few lines of code and then run the program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43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If there is an error, fix it before continuing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43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Use the debugger and your other programs for help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5"/>
          <p:cNvSpPr txBox="1"/>
          <p:nvPr>
            <p:ph idx="1" type="body"/>
          </p:nvPr>
        </p:nvSpPr>
        <p:spPr>
          <a:xfrm>
            <a:off x="294625" y="101875"/>
            <a:ext cx="3687300" cy="187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>
                <a:solidFill>
                  <a:srgbClr val="9900FF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#5</a:t>
            </a:r>
            <a:endParaRPr sz="6200">
              <a:solidFill>
                <a:srgbClr val="9900FF"/>
              </a:solidFill>
              <a:latin typeface="Alegreya Black"/>
              <a:ea typeface="Alegreya Black"/>
              <a:cs typeface="Alegreya Black"/>
              <a:sym typeface="Alegreya Black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54" name="Google Shape;154;p25"/>
          <p:cNvSpPr txBox="1"/>
          <p:nvPr/>
        </p:nvSpPr>
        <p:spPr>
          <a:xfrm>
            <a:off x="385450" y="1241875"/>
            <a:ext cx="8108400" cy="36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Documentation!</a:t>
            </a:r>
            <a:endParaRPr b="1" sz="2400">
              <a:solidFill>
                <a:srgbClr val="99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435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Make sure your code is readable by adding blank lines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43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Add comments to sections of your code that explain what they do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6"/>
          <p:cNvSpPr txBox="1"/>
          <p:nvPr>
            <p:ph idx="1" type="body"/>
          </p:nvPr>
        </p:nvSpPr>
        <p:spPr>
          <a:xfrm>
            <a:off x="303150" y="178775"/>
            <a:ext cx="3687300" cy="187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>
                <a:solidFill>
                  <a:srgbClr val="9900FF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#5</a:t>
            </a:r>
            <a:endParaRPr sz="6200">
              <a:solidFill>
                <a:srgbClr val="9900FF"/>
              </a:solidFill>
              <a:latin typeface="Alegreya Black"/>
              <a:ea typeface="Alegreya Black"/>
              <a:cs typeface="Alegreya Black"/>
              <a:sym typeface="Alegreya Black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60" name="Google Shape;160;p26"/>
          <p:cNvSpPr txBox="1"/>
          <p:nvPr/>
        </p:nvSpPr>
        <p:spPr>
          <a:xfrm>
            <a:off x="402525" y="1180975"/>
            <a:ext cx="8519400" cy="34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Get feedback</a:t>
            </a:r>
            <a:endParaRPr b="1" sz="2400">
              <a:solidFill>
                <a:srgbClr val="99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435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Show your code to other students.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43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What do they think? Have them fill out the feedback form on your Mission 12 Remix Log.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43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The Mission Log has space for two people to give feedback. The feedback can come from two peers or one peer and yourself.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091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Modify your code to make your project even better</a:t>
            </a:r>
            <a:endParaRPr b="1" sz="2091">
              <a:solidFill>
                <a:srgbClr val="99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27"/>
          <p:cNvPicPr preferRelativeResize="0"/>
          <p:nvPr/>
        </p:nvPicPr>
        <p:blipFill rotWithShape="1">
          <a:blip r:embed="rId3">
            <a:alphaModFix/>
          </a:blip>
          <a:srcRect b="10849" l="0" r="0" t="0"/>
          <a:stretch/>
        </p:blipFill>
        <p:spPr>
          <a:xfrm>
            <a:off x="4389075" y="1935150"/>
            <a:ext cx="4637626" cy="2755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7"/>
          <p:cNvPicPr preferRelativeResize="0"/>
          <p:nvPr/>
        </p:nvPicPr>
        <p:blipFill rotWithShape="1">
          <a:blip r:embed="rId3">
            <a:alphaModFix/>
          </a:blip>
          <a:srcRect b="9665" l="0" r="0" t="0"/>
          <a:stretch/>
        </p:blipFill>
        <p:spPr>
          <a:xfrm>
            <a:off x="4257700" y="226025"/>
            <a:ext cx="4637626" cy="2791924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7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now you have your own remix!</a:t>
            </a:r>
            <a:endParaRPr/>
          </a:p>
        </p:txBody>
      </p:sp>
      <p:sp>
        <p:nvSpPr>
          <p:cNvPr id="168" name="Google Shape;168;p27"/>
          <p:cNvSpPr txBox="1"/>
          <p:nvPr>
            <p:ph idx="1" type="body"/>
          </p:nvPr>
        </p:nvSpPr>
        <p:spPr>
          <a:xfrm>
            <a:off x="311700" y="1000075"/>
            <a:ext cx="4260300" cy="369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00FF"/>
                </a:solidFill>
                <a:latin typeface="Alegreya ExtraBold"/>
                <a:ea typeface="Alegreya ExtraBold"/>
                <a:cs typeface="Alegreya ExtraBold"/>
                <a:sym typeface="Alegreya ExtraBold"/>
              </a:rPr>
              <a:t>Congratulations!</a:t>
            </a:r>
            <a:endParaRPr sz="3000">
              <a:solidFill>
                <a:srgbClr val="FF00FF"/>
              </a:solidFill>
              <a:latin typeface="Alegreya ExtraBold"/>
              <a:ea typeface="Alegreya ExtraBold"/>
              <a:cs typeface="Alegreya ExtraBold"/>
              <a:sym typeface="Alegreya ExtraBold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By completing this remix you have:</a:t>
            </a:r>
            <a:endParaRPr/>
          </a:p>
          <a:p>
            <a:pPr indent="-369570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learned more about programming</a:t>
            </a:r>
            <a:endParaRPr/>
          </a:p>
          <a:p>
            <a:pPr indent="-36957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practiced the skills and concepts from the missions</a:t>
            </a:r>
            <a:endParaRPr/>
          </a:p>
          <a:p>
            <a:pPr indent="-36957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been thinking! And problem solving and much more!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8"/>
          <p:cNvSpPr txBox="1"/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Reflection</a:t>
            </a:r>
            <a:endParaRPr/>
          </a:p>
        </p:txBody>
      </p:sp>
      <p:sp>
        <p:nvSpPr>
          <p:cNvPr id="174" name="Google Shape;174;p28"/>
          <p:cNvSpPr txBox="1"/>
          <p:nvPr>
            <p:ph idx="1" type="body"/>
          </p:nvPr>
        </p:nvSpPr>
        <p:spPr>
          <a:xfrm>
            <a:off x="311700" y="869975"/>
            <a:ext cx="5384400" cy="389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Wow! Great job!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Share your project with your friends!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Run projects from other students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Complete your Mission 12 Remix Log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-381000" lvl="0" marL="457200" rtl="0" algn="l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Don’t forget to clear your CodeX by running your </a:t>
            </a:r>
            <a:r>
              <a:rPr b="1" lang="en"/>
              <a:t>Clear </a:t>
            </a:r>
            <a:r>
              <a:rPr lang="en"/>
              <a:t>program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75" name="Google Shape;17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43450" y="443275"/>
            <a:ext cx="2158912" cy="387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Warm-up</a:t>
            </a:r>
            <a:endParaRPr/>
          </a:p>
        </p:txBody>
      </p:sp>
      <p:sp>
        <p:nvSpPr>
          <p:cNvPr id="68" name="Google Shape;68;p14"/>
          <p:cNvSpPr txBox="1"/>
          <p:nvPr>
            <p:ph idx="1" type="body"/>
          </p:nvPr>
        </p:nvSpPr>
        <p:spPr>
          <a:xfrm>
            <a:off x="311700" y="1152475"/>
            <a:ext cx="5551800" cy="360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Mission 12 introduced the light sensor</a:t>
            </a:r>
            <a:endParaRPr>
              <a:solidFill>
                <a:schemeClr val="dk2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●"/>
            </a:pPr>
            <a:r>
              <a:rPr lang="en" sz="2000">
                <a:solidFill>
                  <a:schemeClr val="dk2"/>
                </a:solidFill>
              </a:rPr>
              <a:t>What are some digital devices that might have a light sensor in it?</a:t>
            </a:r>
            <a:endParaRPr sz="2000"/>
          </a:p>
        </p:txBody>
      </p:sp>
      <p:pic>
        <p:nvPicPr>
          <p:cNvPr id="69" name="Google Shape;6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70475" y="554675"/>
            <a:ext cx="2158912" cy="387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/>
          <p:nvPr>
            <p:ph type="title"/>
          </p:nvPr>
        </p:nvSpPr>
        <p:spPr>
          <a:xfrm>
            <a:off x="311700" y="445025"/>
            <a:ext cx="5202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 for a project remix!</a:t>
            </a:r>
            <a:endParaRPr/>
          </a:p>
        </p:txBody>
      </p:sp>
      <p:sp>
        <p:nvSpPr>
          <p:cNvPr id="75" name="Google Shape;75;p15"/>
          <p:cNvSpPr txBox="1"/>
          <p:nvPr>
            <p:ph idx="1" type="body"/>
          </p:nvPr>
        </p:nvSpPr>
        <p:spPr>
          <a:xfrm>
            <a:off x="311700" y="1152475"/>
            <a:ext cx="4444800" cy="37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remix can be:</a:t>
            </a:r>
            <a:endParaRPr/>
          </a:p>
          <a:p>
            <a:pPr indent="-381000" lvl="0" marL="457200" rtl="0" algn="l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A new program created by adding new code to a program you already created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You can combine parts of two or more programs in a remix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Use a similar idea in a different way</a:t>
            </a:r>
            <a:endParaRPr/>
          </a:p>
        </p:txBody>
      </p:sp>
      <p:pic>
        <p:nvPicPr>
          <p:cNvPr id="76" name="Google Shape;7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63725" y="1210725"/>
            <a:ext cx="3830400" cy="255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/>
          <p:nvPr>
            <p:ph type="title"/>
          </p:nvPr>
        </p:nvSpPr>
        <p:spPr>
          <a:xfrm>
            <a:off x="311700" y="445025"/>
            <a:ext cx="44448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Remix</a:t>
            </a:r>
            <a:endParaRPr/>
          </a:p>
        </p:txBody>
      </p:sp>
      <p:sp>
        <p:nvSpPr>
          <p:cNvPr id="82" name="Google Shape;82;p16"/>
          <p:cNvSpPr txBox="1"/>
          <p:nvPr>
            <p:ph idx="1" type="body"/>
          </p:nvPr>
        </p:nvSpPr>
        <p:spPr>
          <a:xfrm>
            <a:off x="311700" y="1000075"/>
            <a:ext cx="4444800" cy="377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Creating a remix will let you:</a:t>
            </a:r>
            <a:endParaRPr/>
          </a:p>
          <a:p>
            <a:pPr indent="-361435" lvl="0" marL="457200" rtl="0" algn="l">
              <a:spcBef>
                <a:spcPts val="1200"/>
              </a:spcBef>
              <a:spcAft>
                <a:spcPts val="0"/>
              </a:spcAft>
              <a:buSzPts val="2092"/>
              <a:buChar char="●"/>
            </a:pPr>
            <a:r>
              <a:rPr lang="en" sz="2091"/>
              <a:t>Improve your</a:t>
            </a:r>
            <a:r>
              <a:rPr lang="en" sz="2091"/>
              <a:t> skills and practice the concepts from the mission</a:t>
            </a:r>
            <a:endParaRPr sz="2091"/>
          </a:p>
          <a:p>
            <a:pPr indent="-361435" lvl="0" marL="457200" rtl="0" algn="l">
              <a:spcBef>
                <a:spcPts val="0"/>
              </a:spcBef>
              <a:spcAft>
                <a:spcPts val="0"/>
              </a:spcAft>
              <a:buSzPts val="2092"/>
              <a:buChar char="●"/>
            </a:pPr>
            <a:r>
              <a:rPr lang="en" sz="2091"/>
              <a:t>Be creative</a:t>
            </a:r>
            <a:endParaRPr sz="2091"/>
          </a:p>
          <a:p>
            <a:pPr indent="-361435" lvl="0" marL="457200" rtl="0" algn="l">
              <a:spcBef>
                <a:spcPts val="0"/>
              </a:spcBef>
              <a:spcAft>
                <a:spcPts val="0"/>
              </a:spcAft>
              <a:buSzPts val="2092"/>
              <a:buChar char="●"/>
            </a:pPr>
            <a:r>
              <a:rPr lang="en" sz="2091"/>
              <a:t>Remember code from earlier programs and missions</a:t>
            </a:r>
            <a:endParaRPr sz="2091"/>
          </a:p>
          <a:p>
            <a:pPr indent="-361435" lvl="0" marL="457200" rtl="0" algn="l">
              <a:spcBef>
                <a:spcPts val="0"/>
              </a:spcBef>
              <a:spcAft>
                <a:spcPts val="0"/>
              </a:spcAft>
              <a:buSzPts val="2092"/>
              <a:buChar char="●"/>
            </a:pPr>
            <a:r>
              <a:rPr lang="en" sz="2091"/>
              <a:t>Work with other students</a:t>
            </a:r>
            <a:endParaRPr sz="2091"/>
          </a:p>
          <a:p>
            <a:pPr indent="-361435" lvl="0" marL="457200" rtl="0" algn="l">
              <a:spcBef>
                <a:spcPts val="0"/>
              </a:spcBef>
              <a:spcAft>
                <a:spcPts val="0"/>
              </a:spcAft>
              <a:buSzPts val="2092"/>
              <a:buChar char="●"/>
            </a:pPr>
            <a:r>
              <a:rPr lang="en" sz="2091"/>
              <a:t>Design an original program and write the code all on your own</a:t>
            </a:r>
            <a:endParaRPr sz="2091"/>
          </a:p>
        </p:txBody>
      </p:sp>
      <p:pic>
        <p:nvPicPr>
          <p:cNvPr id="83" name="Google Shape;83;p16"/>
          <p:cNvPicPr preferRelativeResize="0"/>
          <p:nvPr/>
        </p:nvPicPr>
        <p:blipFill rotWithShape="1">
          <a:blip r:embed="rId3">
            <a:alphaModFix/>
          </a:blip>
          <a:srcRect b="15654" l="5782" r="4571" t="0"/>
          <a:stretch/>
        </p:blipFill>
        <p:spPr>
          <a:xfrm>
            <a:off x="4756500" y="610800"/>
            <a:ext cx="4105525" cy="283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/>
          <p:nvPr>
            <p:ph idx="1" type="body"/>
          </p:nvPr>
        </p:nvSpPr>
        <p:spPr>
          <a:xfrm>
            <a:off x="426100" y="126475"/>
            <a:ext cx="3957900" cy="146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47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50">
                <a:latin typeface="Alegreya Black"/>
                <a:ea typeface="Alegreya Black"/>
                <a:cs typeface="Alegreya Black"/>
                <a:sym typeface="Alegreya Black"/>
              </a:rPr>
              <a:t>Step #1</a:t>
            </a:r>
            <a:endParaRPr sz="13050">
              <a:latin typeface="Alegreya Black"/>
              <a:ea typeface="Alegreya Black"/>
              <a:cs typeface="Alegreya Black"/>
              <a:sym typeface="Alegreya Black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89" name="Google Shape;89;p17"/>
          <p:cNvSpPr txBox="1"/>
          <p:nvPr>
            <p:ph idx="1" type="body"/>
          </p:nvPr>
        </p:nvSpPr>
        <p:spPr>
          <a:xfrm>
            <a:off x="329875" y="1305575"/>
            <a:ext cx="4584000" cy="361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Review the mission</a:t>
            </a:r>
            <a:endParaRPr/>
          </a:p>
          <a:p>
            <a:pPr indent="-381000" lvl="0" marL="457200" rtl="0" algn="l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Open your project from </a:t>
            </a:r>
            <a:br>
              <a:rPr lang="en"/>
            </a:br>
            <a:r>
              <a:rPr lang="en"/>
              <a:t>Mission 12</a:t>
            </a:r>
            <a:endParaRPr/>
          </a:p>
          <a:p>
            <a:pPr indent="-361435" lvl="1" marL="914400" rtl="0" algn="l">
              <a:spcBef>
                <a:spcPts val="0"/>
              </a:spcBef>
              <a:spcAft>
                <a:spcPts val="0"/>
              </a:spcAft>
              <a:buSzPts val="2092"/>
              <a:buChar char="○"/>
            </a:pPr>
            <a:r>
              <a:rPr lang="en" sz="2091"/>
              <a:t>What does the program do?</a:t>
            </a:r>
            <a:endParaRPr sz="2091"/>
          </a:p>
          <a:p>
            <a:pPr indent="-361435" lvl="1" marL="914400" rtl="0" algn="l">
              <a:spcBef>
                <a:spcPts val="0"/>
              </a:spcBef>
              <a:spcAft>
                <a:spcPts val="0"/>
              </a:spcAft>
              <a:buSzPts val="2092"/>
              <a:buChar char="○"/>
            </a:pPr>
            <a:r>
              <a:rPr lang="en" sz="2091"/>
              <a:t>What skills were used or concepts learned?</a:t>
            </a:r>
            <a:endParaRPr sz="209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09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 sz="209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61435" lvl="0" marL="457200" rtl="0" algn="l">
              <a:spcBef>
                <a:spcPts val="1200"/>
              </a:spcBef>
              <a:spcAft>
                <a:spcPts val="0"/>
              </a:spcAft>
              <a:buSzPts val="2092"/>
              <a:buChar char="●"/>
            </a:pPr>
            <a:r>
              <a:rPr lang="en" sz="2091"/>
              <a:t>Fill out the information in the Mission 12 Remix Log for</a:t>
            </a:r>
            <a:r>
              <a:rPr b="1" lang="en" sz="2091"/>
              <a:t> Step 1</a:t>
            </a:r>
            <a:endParaRPr b="1" sz="2091"/>
          </a:p>
        </p:txBody>
      </p:sp>
      <p:pic>
        <p:nvPicPr>
          <p:cNvPr id="90" name="Google Shape;9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8850" y="1492750"/>
            <a:ext cx="3925325" cy="31402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/>
          <p:nvPr>
            <p:ph idx="1" type="body"/>
          </p:nvPr>
        </p:nvSpPr>
        <p:spPr>
          <a:xfrm>
            <a:off x="446950" y="38300"/>
            <a:ext cx="3687300" cy="187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>
                <a:solidFill>
                  <a:srgbClr val="0000FF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#2</a:t>
            </a:r>
            <a:endParaRPr sz="6200">
              <a:solidFill>
                <a:srgbClr val="0000FF"/>
              </a:solidFill>
              <a:latin typeface="Alegreya Black"/>
              <a:ea typeface="Alegreya Black"/>
              <a:cs typeface="Alegreya Black"/>
              <a:sym typeface="Alegreya Black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96" name="Google Shape;96;p18"/>
          <p:cNvSpPr txBox="1"/>
          <p:nvPr/>
        </p:nvSpPr>
        <p:spPr>
          <a:xfrm>
            <a:off x="517200" y="1211375"/>
            <a:ext cx="4909800" cy="3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Brainstorm ideas</a:t>
            </a:r>
            <a:endParaRPr b="1" sz="24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435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Read through remix suggestions from your teacher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Four suggestions are on the next 2 slides. You can use any of these ideas or come up with your own.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7" name="Google Shape;97;p18"/>
          <p:cNvPicPr preferRelativeResize="0"/>
          <p:nvPr/>
        </p:nvPicPr>
        <p:blipFill rotWithShape="1">
          <a:blip r:embed="rId3">
            <a:alphaModFix/>
          </a:blip>
          <a:srcRect b="0" l="23236" r="0" t="0"/>
          <a:stretch/>
        </p:blipFill>
        <p:spPr>
          <a:xfrm>
            <a:off x="5941225" y="1211375"/>
            <a:ext cx="2940249" cy="255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/>
          <p:nvPr>
            <p:ph idx="1" type="body"/>
          </p:nvPr>
        </p:nvSpPr>
        <p:spPr>
          <a:xfrm>
            <a:off x="328775" y="-93250"/>
            <a:ext cx="5826000" cy="187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>
                <a:solidFill>
                  <a:srgbClr val="0000FF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#2 </a:t>
            </a:r>
            <a:r>
              <a:rPr lang="en" sz="3600">
                <a:solidFill>
                  <a:srgbClr val="0000FF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Remix Ideas</a:t>
            </a:r>
            <a:endParaRPr sz="3600">
              <a:solidFill>
                <a:srgbClr val="0000FF"/>
              </a:solidFill>
              <a:latin typeface="Alegreya Black"/>
              <a:ea typeface="Alegreya Black"/>
              <a:cs typeface="Alegreya Black"/>
              <a:sym typeface="Alegreya Black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03" name="Google Shape;103;p19"/>
          <p:cNvSpPr txBox="1"/>
          <p:nvPr/>
        </p:nvSpPr>
        <p:spPr>
          <a:xfrm>
            <a:off x="328775" y="929425"/>
            <a:ext cx="4519200" cy="3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   Mild-1</a:t>
            </a:r>
            <a:endParaRPr b="1" sz="24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Add another level variable of light intensity to the program -- it could be for bright light or very dark. This will give CodeX three options for the light sensor reading.</a:t>
            </a:r>
            <a:endParaRPr sz="2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4" name="Google Shape;10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451775" y="824700"/>
            <a:ext cx="226100" cy="785074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9"/>
          <p:cNvSpPr txBox="1"/>
          <p:nvPr/>
        </p:nvSpPr>
        <p:spPr>
          <a:xfrm>
            <a:off x="4788375" y="935625"/>
            <a:ext cx="4238100" cy="191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      Medium</a:t>
            </a:r>
            <a:r>
              <a:rPr b="1" lang="en" sz="24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-2A</a:t>
            </a:r>
            <a:endParaRPr b="1" sz="24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12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Change CodeX to a people counter. When the light sensor changes from room light to dark, increment a counter. Wait a little before checking again, so the person isn’t counted twice.</a:t>
            </a:r>
            <a:endParaRPr sz="18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06" name="Google Shape;10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4835550" y="824700"/>
            <a:ext cx="226100" cy="785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5061650" y="824700"/>
            <a:ext cx="226100" cy="7850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ission 12 Remix - 2A&#10;Medium Mission&#10;Makes CodeX into a counter. It checks to see if the room light has become dark. When it does, it increments the counter, displays a picture, and waits 1 second before checking again so the same person isn't counted twice." id="108" name="Google Shape;108;p19" title="Mission 12 Remix - 2A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35550" y="2704675"/>
            <a:ext cx="3328534" cy="1872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ission 12 Remix - 1&#10;Mild Mission&#10;Adds a variable and condition for very bright. This remix has three possibilities: very bright (house pic, no pixels), less than room light (happy pic, dimmable pixels), and dark (sleeping pic, light blue dim light)." id="109" name="Google Shape;109;p19" title="Mission 12 Remix - 1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51775" y="2704675"/>
            <a:ext cx="3412800" cy="191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0"/>
          <p:cNvSpPr txBox="1"/>
          <p:nvPr>
            <p:ph idx="1" type="body"/>
          </p:nvPr>
        </p:nvSpPr>
        <p:spPr>
          <a:xfrm>
            <a:off x="328775" y="-17050"/>
            <a:ext cx="5826000" cy="139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>
                <a:solidFill>
                  <a:srgbClr val="0000FF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#2 </a:t>
            </a:r>
            <a:r>
              <a:rPr lang="en" sz="3600">
                <a:solidFill>
                  <a:srgbClr val="0000FF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Remix Ideas</a:t>
            </a:r>
            <a:endParaRPr sz="3600">
              <a:solidFill>
                <a:srgbClr val="0000FF"/>
              </a:solidFill>
              <a:latin typeface="Alegreya Black"/>
              <a:ea typeface="Alegreya Black"/>
              <a:cs typeface="Alegreya Black"/>
              <a:sym typeface="Alegreya Black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15" name="Google Shape;115;p20"/>
          <p:cNvSpPr txBox="1"/>
          <p:nvPr/>
        </p:nvSpPr>
        <p:spPr>
          <a:xfrm>
            <a:off x="4975325" y="876775"/>
            <a:ext cx="4081800" cy="23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         Spicy-3</a:t>
            </a:r>
            <a:endParaRPr b="1" sz="24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Add more level variables for CodeX, with each variation of light intensity displaying a different picture and pixel color. Try five levels.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20"/>
          <p:cNvSpPr txBox="1"/>
          <p:nvPr/>
        </p:nvSpPr>
        <p:spPr>
          <a:xfrm>
            <a:off x="328775" y="894575"/>
            <a:ext cx="4374600" cy="17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      Medium-2B</a:t>
            </a:r>
            <a:endParaRPr b="1" sz="24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Change CodeX to an alarm. When room light is detected instead of dark, an alarm will sound. Otherwise, display a peaceful picture.</a:t>
            </a:r>
            <a:endParaRPr sz="1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7" name="Google Shape;11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416224" y="795300"/>
            <a:ext cx="233920" cy="785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645643" y="795300"/>
            <a:ext cx="233920" cy="785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4975324" y="777500"/>
            <a:ext cx="233920" cy="785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5204743" y="777500"/>
            <a:ext cx="233920" cy="785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5481193" y="777500"/>
            <a:ext cx="233920" cy="7850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ission 12 Remix - 3&#10;Spicy Mission&#10;Gives the night light 5 levels: very bright, bright, room, semi-dark and dark. Each level has CodeX do something, like display a pic and use a color for the pixels. Each of these uses the scaling for dim level." id="122" name="Google Shape;122;p20" title="Mission 12 Remix - 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60050" y="2424675"/>
            <a:ext cx="3635700" cy="20450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ission 12 Remix - 2B&#10;Medium Mission&#10;Makes CodeX into an alarm. It checks to see if the dark light has become brighter. When it does, displays a picture and sounds an alarm. Otherwise it turns off all pixels and displays a picture. This version also includes an intro and ending." id="123" name="Google Shape;123;p20" title="Mission 12 Remix - 2B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16225" y="2427527"/>
            <a:ext cx="3635700" cy="2045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1"/>
          <p:cNvSpPr txBox="1"/>
          <p:nvPr>
            <p:ph idx="1" type="body"/>
          </p:nvPr>
        </p:nvSpPr>
        <p:spPr>
          <a:xfrm>
            <a:off x="446950" y="38300"/>
            <a:ext cx="3687300" cy="187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>
                <a:solidFill>
                  <a:srgbClr val="0000FF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#2</a:t>
            </a:r>
            <a:endParaRPr sz="6200">
              <a:solidFill>
                <a:srgbClr val="0000FF"/>
              </a:solidFill>
              <a:latin typeface="Alegreya Black"/>
              <a:ea typeface="Alegreya Black"/>
              <a:cs typeface="Alegreya Black"/>
              <a:sym typeface="Alegreya Black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29" name="Google Shape;129;p21"/>
          <p:cNvSpPr txBox="1"/>
          <p:nvPr/>
        </p:nvSpPr>
        <p:spPr>
          <a:xfrm>
            <a:off x="517200" y="1058975"/>
            <a:ext cx="7959600" cy="3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Brainstorm ideas</a:t>
            </a:r>
            <a:endParaRPr b="1" sz="24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435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Read through remix suggestions from your teacher (previous slides)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43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Use the suggestions as presented, or combine some of the options for your own mild, medium, or spicy project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43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Use your creativity to come up with your own idea for a project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43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Decide with your partner what project you will do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09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 sz="209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61435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Fill out the information in the Mission 12 Remix Log for </a:t>
            </a:r>
            <a:r>
              <a:rPr b="1" lang="en" sz="209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Step #2</a:t>
            </a:r>
            <a:endParaRPr b="1" sz="2091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